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336" r:id="rId3"/>
    <p:sldId id="337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34" r:id="rId28"/>
  </p:sldIdLst>
  <p:sldSz cy="10693400" cx="7772400"/>
  <p:notesSz cx="7772400" cy="10693400"/>
  <p:defaultTextStyle>
    <a:defPPr>
      <a:defRPr kern="0"/>
    </a:def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1888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tableStyles" Target="tableStyles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355601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46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0320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47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48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49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203200"/>
          </a:xfrm>
        </p:spPr>
        <p:txBody>
          <a:bodyPr bIns="0" lIns="0" rIns="0" tIns="0"/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51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52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53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54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55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57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58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59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93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94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114109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452945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5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4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15639">
            <a:off x="45529" y="-34826"/>
            <a:ext cx="7816477" cy="10803452"/>
          </a:xfrm>
          <a:prstGeom prst="rect"/>
        </p:spPr>
      </p:pic>
      <p:pic>
        <p:nvPicPr>
          <p:cNvPr id="209725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2529223" y="-52548"/>
            <a:ext cx="2637327" cy="2055691"/>
          </a:xfrm>
          <a:prstGeom prst="rect"/>
        </p:spPr>
      </p:pic>
      <p:pic>
        <p:nvPicPr>
          <p:cNvPr id="2097256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2664818" y="7568492"/>
            <a:ext cx="2577897" cy="2746176"/>
          </a:xfrm>
          <a:prstGeom prst="rect"/>
        </p:spPr>
      </p:pic>
      <p:sp>
        <p:nvSpPr>
          <p:cNvPr id="1048744" name=""/>
          <p:cNvSpPr txBox="1"/>
          <p:nvPr/>
        </p:nvSpPr>
        <p:spPr>
          <a:xfrm>
            <a:off x="110439" y="2003142"/>
            <a:ext cx="7291235" cy="18821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lang="en-US">
                <a:solidFill>
                  <a:srgbClr val="002060"/>
                </a:solidFill>
              </a:rPr>
              <a:t>P</a:t>
            </a:r>
            <a:r>
              <a:rPr b="1" sz="4000" lang="en-US">
                <a:solidFill>
                  <a:srgbClr val="002060"/>
                </a:solidFill>
              </a:rPr>
              <a:t>I</a:t>
            </a:r>
            <a:r>
              <a:rPr b="1" sz="4000" lang="en-US">
                <a:solidFill>
                  <a:srgbClr val="002060"/>
                </a:solidFill>
              </a:rPr>
              <a:t>T</a:t>
            </a:r>
            <a:r>
              <a:rPr b="1" sz="4000" lang="en-US">
                <a:solidFill>
                  <a:srgbClr val="002060"/>
                </a:solidFill>
              </a:rPr>
              <a:t>H</a:t>
            </a:r>
            <a:r>
              <a:rPr b="1" sz="4000" lang="en-US">
                <a:solidFill>
                  <a:srgbClr val="002060"/>
                </a:solidFill>
              </a:rPr>
              <a:t>A</a:t>
            </a:r>
            <a:r>
              <a:rPr b="1" sz="4000" lang="en-US">
                <a:solidFill>
                  <a:srgbClr val="002060"/>
                </a:solidFill>
              </a:rPr>
              <a:t>PUR </a:t>
            </a:r>
            <a:r>
              <a:rPr b="1" sz="4000" lang="en-US">
                <a:solidFill>
                  <a:srgbClr val="002060"/>
                </a:solidFill>
              </a:rPr>
              <a:t>RAJAH'S </a:t>
            </a:r>
            <a:r>
              <a:rPr b="1" sz="4000" lang="en-US">
                <a:solidFill>
                  <a:srgbClr val="002060"/>
                </a:solidFill>
              </a:rPr>
              <a:t>GOVERMENT </a:t>
            </a:r>
            <a:r>
              <a:rPr b="1" sz="4000" lang="en-US">
                <a:solidFill>
                  <a:srgbClr val="002060"/>
                </a:solidFill>
              </a:rPr>
              <a:t>DEGREE </a:t>
            </a:r>
            <a:r>
              <a:rPr b="1" sz="4000" lang="en-US">
                <a:solidFill>
                  <a:srgbClr val="002060"/>
                </a:solidFill>
              </a:rPr>
              <a:t>COLLEGE </a:t>
            </a:r>
            <a:endParaRPr b="1" sz="4000" lang="en-US">
              <a:solidFill>
                <a:srgbClr val="002060"/>
              </a:solidFill>
            </a:endParaRPr>
          </a:p>
        </p:txBody>
      </p:sp>
      <p:sp>
        <p:nvSpPr>
          <p:cNvPr id="1048745" name=""/>
          <p:cNvSpPr txBox="1"/>
          <p:nvPr/>
        </p:nvSpPr>
        <p:spPr>
          <a:xfrm>
            <a:off x="289828" y="4721859"/>
            <a:ext cx="7327879" cy="6248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3600" i="0" lang="en-US">
                <a:solidFill>
                  <a:srgbClr val="000000"/>
                </a:solidFill>
              </a:rPr>
              <a:t>D</a:t>
            </a:r>
            <a:r>
              <a:rPr b="1" sz="3600" i="0" lang="en-US">
                <a:solidFill>
                  <a:srgbClr val="000000"/>
                </a:solidFill>
              </a:rPr>
              <a:t>E</a:t>
            </a:r>
            <a:r>
              <a:rPr b="1" sz="3600" i="0" lang="en-US">
                <a:solidFill>
                  <a:srgbClr val="000000"/>
                </a:solidFill>
              </a:rPr>
              <a:t>P</a:t>
            </a:r>
            <a:r>
              <a:rPr b="1" sz="3600" i="0" lang="en-US">
                <a:solidFill>
                  <a:srgbClr val="000000"/>
                </a:solidFill>
              </a:rPr>
              <a:t>A</a:t>
            </a:r>
            <a:r>
              <a:rPr b="1" sz="3600" i="0" lang="en-US">
                <a:solidFill>
                  <a:srgbClr val="000000"/>
                </a:solidFill>
              </a:rPr>
              <a:t>RTMENT </a:t>
            </a:r>
            <a:r>
              <a:rPr b="1" sz="3600" i="0" lang="en-US">
                <a:solidFill>
                  <a:srgbClr val="000000"/>
                </a:solidFill>
              </a:rPr>
              <a:t>OF </a:t>
            </a:r>
            <a:r>
              <a:rPr b="1" sz="3600" i="0" lang="en-US">
                <a:solidFill>
                  <a:srgbClr val="000000"/>
                </a:solidFill>
              </a:rPr>
              <a:t>MICROBIOLOGY </a:t>
            </a:r>
            <a:endParaRPr b="1" sz="3600" i="0" lang="en-US">
              <a:solidFill>
                <a:srgbClr val="000000"/>
              </a:solidFill>
            </a:endParaRPr>
          </a:p>
        </p:txBody>
      </p:sp>
      <p:sp>
        <p:nvSpPr>
          <p:cNvPr id="1048746" name=""/>
          <p:cNvSpPr txBox="1"/>
          <p:nvPr/>
        </p:nvSpPr>
        <p:spPr>
          <a:xfrm>
            <a:off x="1190433" y="5629271"/>
            <a:ext cx="6211240" cy="574041"/>
          </a:xfrm>
          <a:prstGeom prst="rect"/>
        </p:spPr>
        <p:txBody>
          <a:bodyPr rtlCol="0" wrap="square">
            <a:spAutoFit/>
          </a:bodyPr>
          <a:p>
            <a:r>
              <a:rPr b="1" sz="3200" lang="en-US">
                <a:solidFill>
                  <a:srgbClr val="000000"/>
                </a:solidFill>
              </a:rPr>
              <a:t>L</a:t>
            </a:r>
            <a:r>
              <a:rPr b="1" sz="3200" lang="en-US">
                <a:solidFill>
                  <a:srgbClr val="000000"/>
                </a:solidFill>
              </a:rPr>
              <a:t>E</a:t>
            </a:r>
            <a:r>
              <a:rPr b="1" sz="3200" lang="en-US">
                <a:solidFill>
                  <a:srgbClr val="000000"/>
                </a:solidFill>
              </a:rPr>
              <a:t>C</a:t>
            </a:r>
            <a:r>
              <a:rPr b="1" sz="3200" lang="en-US">
                <a:solidFill>
                  <a:srgbClr val="000000"/>
                </a:solidFill>
              </a:rPr>
              <a:t>T</a:t>
            </a:r>
            <a:r>
              <a:rPr b="1" sz="3200" lang="en-US">
                <a:solidFill>
                  <a:srgbClr val="000000"/>
                </a:solidFill>
              </a:rPr>
              <a:t>U</a:t>
            </a:r>
            <a:r>
              <a:rPr b="1" sz="3200" lang="en-US">
                <a:solidFill>
                  <a:srgbClr val="000000"/>
                </a:solidFill>
              </a:rPr>
              <a:t>R</a:t>
            </a:r>
            <a:r>
              <a:rPr b="1" sz="3200" lang="en-US">
                <a:solidFill>
                  <a:srgbClr val="000000"/>
                </a:solidFill>
              </a:rPr>
              <a:t>E</a:t>
            </a:r>
            <a:r>
              <a:rPr b="1" sz="3200" lang="en-US">
                <a:solidFill>
                  <a:srgbClr val="000000"/>
                </a:solidFill>
              </a:rPr>
              <a:t>R</a:t>
            </a:r>
            <a:r>
              <a:rPr b="1" sz="3200" lang="en-US">
                <a:solidFill>
                  <a:srgbClr val="000000"/>
                </a:solidFill>
              </a:rPr>
              <a:t> </a:t>
            </a:r>
            <a:r>
              <a:rPr b="1" sz="3200" lang="en-US">
                <a:solidFill>
                  <a:srgbClr val="000000"/>
                </a:solidFill>
              </a:rPr>
              <a:t>IN </a:t>
            </a:r>
            <a:r>
              <a:rPr b="1" sz="3200" lang="en-US">
                <a:solidFill>
                  <a:srgbClr val="000000"/>
                </a:solidFill>
              </a:rPr>
              <a:t>M</a:t>
            </a:r>
            <a:r>
              <a:rPr b="1" sz="3200" lang="en-US">
                <a:solidFill>
                  <a:srgbClr val="000000"/>
                </a:solidFill>
              </a:rPr>
              <a:t>I</a:t>
            </a:r>
            <a:r>
              <a:rPr b="1" sz="3200" lang="en-US">
                <a:solidFill>
                  <a:srgbClr val="000000"/>
                </a:solidFill>
              </a:rPr>
              <a:t>C</a:t>
            </a:r>
            <a:r>
              <a:rPr b="1" sz="3200" lang="en-US">
                <a:solidFill>
                  <a:srgbClr val="000000"/>
                </a:solidFill>
              </a:rPr>
              <a:t>R</a:t>
            </a:r>
            <a:r>
              <a:rPr b="1" sz="3200" lang="en-US">
                <a:solidFill>
                  <a:srgbClr val="000000"/>
                </a:solidFill>
              </a:rPr>
              <a:t>OBIOLOGY </a:t>
            </a:r>
            <a:endParaRPr b="1" sz="3200" lang="en-US">
              <a:solidFill>
                <a:srgbClr val="000000"/>
              </a:solidFill>
            </a:endParaRPr>
          </a:p>
        </p:txBody>
      </p:sp>
      <p:sp>
        <p:nvSpPr>
          <p:cNvPr id="1048747" name=""/>
          <p:cNvSpPr txBox="1"/>
          <p:nvPr/>
        </p:nvSpPr>
        <p:spPr>
          <a:xfrm>
            <a:off x="2133571" y="6408471"/>
            <a:ext cx="4000000" cy="688339"/>
          </a:xfrm>
          <a:prstGeom prst="rect"/>
        </p:spPr>
        <p:txBody>
          <a:bodyPr rtlCol="0" wrap="square">
            <a:spAutoFit/>
          </a:bodyPr>
          <a:p>
            <a:r>
              <a:rPr b="1" sz="4000" lang="en-US">
                <a:solidFill>
                  <a:srgbClr val="330066"/>
                </a:solidFill>
              </a:rPr>
              <a:t>D</a:t>
            </a:r>
            <a:r>
              <a:rPr b="1" sz="4000" lang="en-US">
                <a:solidFill>
                  <a:srgbClr val="330066"/>
                </a:solidFill>
              </a:rPr>
              <a:t>r</a:t>
            </a:r>
            <a:r>
              <a:rPr b="1" sz="4000" lang="en-US">
                <a:solidFill>
                  <a:srgbClr val="330066"/>
                </a:solidFill>
              </a:rPr>
              <a:t> </a:t>
            </a:r>
            <a:r>
              <a:rPr b="1" sz="4000" lang="en-US">
                <a:solidFill>
                  <a:srgbClr val="330066"/>
                </a:solidFill>
              </a:rPr>
              <a:t>C</a:t>
            </a:r>
            <a:r>
              <a:rPr b="1" sz="4000" lang="en-US">
                <a:solidFill>
                  <a:srgbClr val="330066"/>
                </a:solidFill>
              </a:rPr>
              <a:t>h</a:t>
            </a:r>
            <a:r>
              <a:rPr b="1" sz="4000" lang="en-US">
                <a:solidFill>
                  <a:srgbClr val="330066"/>
                </a:solidFill>
              </a:rPr>
              <a:t> </a:t>
            </a:r>
            <a:r>
              <a:rPr b="1" sz="4000" lang="en-US">
                <a:solidFill>
                  <a:srgbClr val="330066"/>
                </a:solidFill>
              </a:rPr>
              <a:t>S</a:t>
            </a:r>
            <a:r>
              <a:rPr b="1" sz="4000" lang="en-US">
                <a:solidFill>
                  <a:srgbClr val="330066"/>
                </a:solidFill>
              </a:rPr>
              <a:t>u</a:t>
            </a:r>
            <a:r>
              <a:rPr b="1" sz="4000" lang="en-US">
                <a:solidFill>
                  <a:srgbClr val="330066"/>
                </a:solidFill>
              </a:rPr>
              <a:t>d</a:t>
            </a:r>
            <a:r>
              <a:rPr b="1" sz="4000" lang="en-US">
                <a:solidFill>
                  <a:srgbClr val="330066"/>
                </a:solidFill>
              </a:rPr>
              <a:t>h</a:t>
            </a:r>
            <a:r>
              <a:rPr b="1" sz="4000" lang="en-US">
                <a:solidFill>
                  <a:srgbClr val="330066"/>
                </a:solidFill>
              </a:rPr>
              <a:t>a</a:t>
            </a:r>
            <a:r>
              <a:rPr b="1" sz="4000" lang="en-US">
                <a:solidFill>
                  <a:srgbClr val="330066"/>
                </a:solidFill>
              </a:rPr>
              <a:t>k</a:t>
            </a:r>
            <a:r>
              <a:rPr b="1" sz="4000" lang="en-US">
                <a:solidFill>
                  <a:srgbClr val="330066"/>
                </a:solidFill>
              </a:rPr>
              <a:t>a</a:t>
            </a:r>
            <a:r>
              <a:rPr b="1" sz="4000" lang="en-US">
                <a:solidFill>
                  <a:srgbClr val="330066"/>
                </a:solidFill>
              </a:rPr>
              <a:t>r</a:t>
            </a:r>
            <a:endParaRPr b="1" sz="4000" lang="en-US">
              <a:solidFill>
                <a:srgbClr val="3300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9" name=""/>
          <p:cNvSpPr txBox="1"/>
          <p:nvPr/>
        </p:nvSpPr>
        <p:spPr>
          <a:xfrm>
            <a:off x="321433" y="80265"/>
            <a:ext cx="7261764" cy="57556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Humoral Immune Response</a:t>
            </a:r>
            <a:endParaRPr b="1" sz="4400" i="1" lang="en-US">
              <a:solidFill>
                <a:srgbClr val="800000"/>
              </a:solidFill>
            </a:endParaRPr>
          </a:p>
          <a:p>
            <a:pPr algn="ctr"/>
            <a:endParaRPr b="1" sz="4400" i="1" lang="en-US">
              <a:solidFill>
                <a:srgbClr val="8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Primary response – Slow, first exposure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Secondary response – Fast, memory cells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Plasma cells – Produce antibodies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Memory B cells – Long-term immunity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5. Major Histocompatibility Complex (MHC) – Antigen presentation</a:t>
            </a:r>
            <a:endParaRPr b="1" sz="3200" lang="en-US">
              <a:solidFill>
                <a:srgbClr val="000000"/>
              </a:solidFill>
            </a:endParaRPr>
          </a:p>
        </p:txBody>
      </p:sp>
      <p:pic>
        <p:nvPicPr>
          <p:cNvPr id="209725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870738" y="6024499"/>
            <a:ext cx="5735802" cy="4073565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8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0" name=""/>
          <p:cNvSpPr txBox="1"/>
          <p:nvPr/>
        </p:nvSpPr>
        <p:spPr>
          <a:xfrm>
            <a:off x="328771" y="283464"/>
            <a:ext cx="7114858" cy="54508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Cell Mediated Immunity &amp; Immune Complex</a:t>
            </a:r>
            <a:endParaRPr b="1" sz="4400" i="1" lang="en-US">
              <a:solidFill>
                <a:srgbClr val="800000"/>
              </a:solidFill>
            </a:endParaRPr>
          </a:p>
          <a:p>
            <a:pPr algn="ctr"/>
            <a:endParaRPr b="1" sz="4400" i="1" lang="en-US">
              <a:solidFill>
                <a:srgbClr val="8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T cells kill infected cells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Helper T cells activate B/T cells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Agglutination – Clumping of antigens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Precipitation – Soluble antigens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5. Neutralization, Complement fixation, Phagocytosis</a:t>
            </a:r>
            <a:endParaRPr b="1" sz="3200" lang="en-US">
              <a:solidFill>
                <a:srgbClr val="000000"/>
              </a:solidFill>
            </a:endParaRPr>
          </a:p>
        </p:txBody>
      </p:sp>
      <p:pic>
        <p:nvPicPr>
          <p:cNvPr id="209725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140881" y="6522681"/>
            <a:ext cx="5465658" cy="3382341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8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1" name=""/>
          <p:cNvSpPr txBox="1"/>
          <p:nvPr/>
        </p:nvSpPr>
        <p:spPr>
          <a:xfrm>
            <a:off x="582929" y="195834"/>
            <a:ext cx="6703443" cy="58445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Hypersensitivity</a:t>
            </a:r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US">
              <a:solidFill>
                <a:srgbClr val="000000"/>
              </a:solidFill>
            </a:endParaRPr>
          </a:p>
          <a:p>
            <a:pPr algn="ctr"/>
            <a:endParaRPr sz="28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Type I – Allergy (IgE)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Type II – Cytotoxic (e.g., transfusion reaction)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Type III – Immune complex (e.g., lupus)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Type IV – Delayed-type (e.g., TB test)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5. Causes overreaction of immune system</a:t>
            </a:r>
            <a:endParaRPr b="1" sz="32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25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82930" y="6040373"/>
            <a:ext cx="6104786" cy="3901306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8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52101" y="0"/>
            <a:ext cx="7876603" cy="10693400"/>
          </a:xfrm>
          <a:prstGeom prst="rect"/>
        </p:spPr>
      </p:pic>
      <p:sp>
        <p:nvSpPr>
          <p:cNvPr id="1048722" name=""/>
          <p:cNvSpPr txBox="1"/>
          <p:nvPr/>
        </p:nvSpPr>
        <p:spPr>
          <a:xfrm>
            <a:off x="1030355" y="0"/>
            <a:ext cx="6005543" cy="1539240"/>
          </a:xfrm>
          <a:prstGeom prst="rect"/>
        </p:spPr>
        <p:txBody>
          <a:bodyPr rtlCol="0" wrap="square">
            <a:spAutoFit/>
          </a:bodyPr>
          <a:p>
            <a:r>
              <a:rPr b="1" sz="4800" lang="en-US">
                <a:solidFill>
                  <a:srgbClr val="800000"/>
                </a:solidFill>
              </a:rPr>
              <a:t>Unit 3: Microbes in Health and Disease </a:t>
            </a:r>
            <a:endParaRPr b="1" sz="4800" lang="en-US">
              <a:solidFill>
                <a:srgbClr val="800000"/>
              </a:solidFill>
            </a:endParaRPr>
          </a:p>
        </p:txBody>
      </p:sp>
      <p:sp>
        <p:nvSpPr>
          <p:cNvPr id="1048723" name=""/>
          <p:cNvSpPr txBox="1"/>
          <p:nvPr/>
        </p:nvSpPr>
        <p:spPr>
          <a:xfrm>
            <a:off x="743848" y="2653283"/>
            <a:ext cx="6284703" cy="61620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002060"/>
                </a:solidFill>
              </a:rPr>
              <a:t>Normal Flora of Human Body</a:t>
            </a:r>
            <a:endParaRPr b="1" sz="4400" i="1" lang="en-US">
              <a:solidFill>
                <a:srgbClr val="002060"/>
              </a:solidFill>
            </a:endParaRPr>
          </a:p>
          <a:p>
            <a:endParaRPr b="1" sz="3200" i="1" lang="en-US">
              <a:solidFill>
                <a:srgbClr val="00206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Present on skin, gut, mouth, etc.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Prevents pathogen colonization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Produces vitamins (e.g., K)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Aids digestion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Maintains immunity balance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8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4" name=""/>
          <p:cNvSpPr txBox="1"/>
          <p:nvPr/>
        </p:nvSpPr>
        <p:spPr>
          <a:xfrm>
            <a:off x="809237" y="2558035"/>
            <a:ext cx="6380233" cy="61493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Key Definitions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3200" i="1" lang="en-US">
                <a:solidFill>
                  <a:srgbClr val="000000"/>
                </a:solidFill>
              </a:rPr>
              <a:t>1. Infection – Entry and multiplication of microbes</a:t>
            </a:r>
            <a:endParaRPr b="1" sz="3200" i="1" lang="en-US">
              <a:solidFill>
                <a:srgbClr val="000000"/>
              </a:solidFill>
            </a:endParaRPr>
          </a:p>
          <a:p>
            <a:r>
              <a:rPr b="1" sz="3200" i="1" lang="en-US">
                <a:solidFill>
                  <a:srgbClr val="000000"/>
                </a:solidFill>
              </a:rPr>
              <a:t>2. Invasion – Spread in host</a:t>
            </a:r>
            <a:endParaRPr b="1" sz="3200" i="1" lang="en-US">
              <a:solidFill>
                <a:srgbClr val="000000"/>
              </a:solidFill>
            </a:endParaRPr>
          </a:p>
          <a:p>
            <a:r>
              <a:rPr b="1" sz="3200" i="1" lang="en-US">
                <a:solidFill>
                  <a:srgbClr val="000000"/>
                </a:solidFill>
              </a:rPr>
              <a:t>3. Pathogen – Disease-causing organism</a:t>
            </a:r>
            <a:endParaRPr b="1" sz="3200" i="1" lang="en-US">
              <a:solidFill>
                <a:srgbClr val="000000"/>
              </a:solidFill>
            </a:endParaRPr>
          </a:p>
          <a:p>
            <a:r>
              <a:rPr b="1" sz="3200" i="1" lang="en-US">
                <a:solidFill>
                  <a:srgbClr val="000000"/>
                </a:solidFill>
              </a:rPr>
              <a:t>4. Virulence – Degree of pathogenicity</a:t>
            </a:r>
            <a:endParaRPr b="1" sz="3200" i="1" lang="en-US">
              <a:solidFill>
                <a:srgbClr val="000000"/>
              </a:solidFill>
            </a:endParaRPr>
          </a:p>
          <a:p>
            <a:r>
              <a:rPr b="1" sz="3200" i="1" lang="en-US">
                <a:solidFill>
                  <a:srgbClr val="000000"/>
                </a:solidFill>
              </a:rPr>
              <a:t>5. Opportunistic &amp; Nosocomial infections</a:t>
            </a:r>
            <a:endParaRPr b="1" sz="3200" i="1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8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5" name=""/>
          <p:cNvSpPr txBox="1"/>
          <p:nvPr/>
        </p:nvSpPr>
        <p:spPr>
          <a:xfrm>
            <a:off x="397871" y="1681479"/>
            <a:ext cx="6791598" cy="73304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Bacterial &amp; Fungal Disease</a:t>
            </a:r>
            <a:r>
              <a:rPr b="1" sz="4800" i="1" lang="en-US">
                <a:solidFill>
                  <a:srgbClr val="800000"/>
                </a:solidFill>
              </a:rPr>
              <a:t>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Tuberculosis – Mycobacterium tuberculosis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Typhoid – Salmonella typhi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Botulism – Clostridium botulinum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Candidiasis – Candida albicans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Brief: symptoms, transmission, prevention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9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6" name=""/>
          <p:cNvSpPr txBox="1"/>
          <p:nvPr/>
        </p:nvSpPr>
        <p:spPr>
          <a:xfrm>
            <a:off x="923832" y="1733475"/>
            <a:ext cx="5924734" cy="6949439"/>
          </a:xfrm>
          <a:prstGeom prst="rect"/>
        </p:spPr>
        <p:txBody>
          <a:bodyPr rtlCol="0" wrap="square">
            <a:spAutoFit/>
          </a:bodyPr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pPr algn="ctr"/>
            <a:r>
              <a:rPr b="1" sz="4800" i="1" lang="en-US">
                <a:solidFill>
                  <a:srgbClr val="800000"/>
                </a:solidFill>
              </a:rPr>
              <a:t>Viral Diseases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3600" i="1" lang="en-US">
                <a:solidFill>
                  <a:srgbClr val="000000"/>
                </a:solidFill>
              </a:rPr>
              <a:t>1. Hepatitis A – Feco-oral, liver infection</a:t>
            </a:r>
            <a:endParaRPr b="1" sz="3600" i="1" lang="en-US">
              <a:solidFill>
                <a:srgbClr val="000000"/>
              </a:solidFill>
            </a:endParaRPr>
          </a:p>
          <a:p>
            <a:r>
              <a:rPr b="1" sz="3600" i="1" lang="en-US">
                <a:solidFill>
                  <a:srgbClr val="000000"/>
                </a:solidFill>
              </a:rPr>
              <a:t>2. AIDS – HIV virus, affects immune system</a:t>
            </a:r>
            <a:endParaRPr b="1" sz="3600" i="1" lang="en-US">
              <a:solidFill>
                <a:srgbClr val="000000"/>
              </a:solidFill>
            </a:endParaRPr>
          </a:p>
          <a:p>
            <a:r>
              <a:rPr b="1" sz="3600" i="1" lang="en-US">
                <a:solidFill>
                  <a:srgbClr val="000000"/>
                </a:solidFill>
              </a:rPr>
              <a:t>3. Modes of transmission</a:t>
            </a:r>
            <a:endParaRPr b="1" sz="3600" i="1" lang="en-US">
              <a:solidFill>
                <a:srgbClr val="000000"/>
              </a:solidFill>
            </a:endParaRPr>
          </a:p>
          <a:p>
            <a:r>
              <a:rPr b="1" sz="3600" i="1" lang="en-US">
                <a:solidFill>
                  <a:srgbClr val="000000"/>
                </a:solidFill>
              </a:rPr>
              <a:t>4. Diagnosis (ELISA, PCR)</a:t>
            </a:r>
            <a:endParaRPr b="1" sz="3600" i="1" lang="en-US">
              <a:solidFill>
                <a:srgbClr val="000000"/>
              </a:solidFill>
            </a:endParaRPr>
          </a:p>
          <a:p>
            <a:r>
              <a:rPr b="1" sz="3600" i="1" lang="en-US">
                <a:solidFill>
                  <a:srgbClr val="000000"/>
                </a:solidFill>
              </a:rPr>
              <a:t>5. Prevention and control basics</a:t>
            </a:r>
            <a:endParaRPr b="1" sz="3600" i="1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9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7" name=""/>
          <p:cNvSpPr txBox="1"/>
          <p:nvPr/>
        </p:nvSpPr>
        <p:spPr>
          <a:xfrm>
            <a:off x="1114837" y="528405"/>
            <a:ext cx="5542725" cy="15392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0" lang="en-US">
                <a:solidFill>
                  <a:srgbClr val="800000"/>
                </a:solidFill>
              </a:rPr>
              <a:t>Unit 4: Principles of Diagnosis</a:t>
            </a:r>
            <a:endParaRPr b="1" sz="4800" i="0" lang="en-US">
              <a:solidFill>
                <a:srgbClr val="800000"/>
              </a:solidFill>
            </a:endParaRPr>
          </a:p>
        </p:txBody>
      </p:sp>
      <p:sp>
        <p:nvSpPr>
          <p:cNvPr id="1048728" name=""/>
          <p:cNvSpPr txBox="1"/>
          <p:nvPr/>
        </p:nvSpPr>
        <p:spPr>
          <a:xfrm>
            <a:off x="982602" y="3561333"/>
            <a:ext cx="5939426" cy="45491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i="1" lang="en-US">
                <a:solidFill>
                  <a:srgbClr val="002060"/>
                </a:solidFill>
              </a:rPr>
              <a:t>Sample Collection &amp; Transport</a:t>
            </a:r>
            <a:endParaRPr b="1" sz="4000" i="1" lang="en-US">
              <a:solidFill>
                <a:srgbClr val="002060"/>
              </a:solidFill>
            </a:endParaRPr>
          </a:p>
          <a:p>
            <a:pPr algn="ctr"/>
            <a:endParaRPr b="1" sz="4000" i="1" lang="en-US">
              <a:solidFill>
                <a:srgbClr val="00206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Aseptic techniques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Proper labeling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Use of transport media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Time-sensitive transport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Prevent contamination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9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29" name=""/>
          <p:cNvSpPr txBox="1"/>
          <p:nvPr/>
        </p:nvSpPr>
        <p:spPr>
          <a:xfrm>
            <a:off x="1019334" y="1927557"/>
            <a:ext cx="5865963" cy="58445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Identification by Culture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1. Use of selective media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2. Solid vs. liquid media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3. Colony morphology observation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4. Gram staining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5. Pure culture isolation</a:t>
            </a:r>
            <a:endParaRPr b="1" sz="40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9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0" name=""/>
          <p:cNvSpPr txBox="1"/>
          <p:nvPr/>
        </p:nvSpPr>
        <p:spPr>
          <a:xfrm>
            <a:off x="1048720" y="1876915"/>
            <a:ext cx="5807193" cy="67081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Biochemical &amp; Physiological Tests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1. Catalase, Oxidase tests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2. Sugar fermentation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3. Indole, MR, VP tests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4. Urease, Citrate tests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5. Identification based on metabolic traits</a:t>
            </a:r>
            <a:endParaRPr b="1" sz="40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4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25565" y="0"/>
            <a:ext cx="7972105" cy="10693400"/>
          </a:xfrm>
          <a:prstGeom prst="rect"/>
        </p:spPr>
      </p:pic>
      <p:sp>
        <p:nvSpPr>
          <p:cNvPr id="1048750" name=""/>
          <p:cNvSpPr txBox="1"/>
          <p:nvPr/>
        </p:nvSpPr>
        <p:spPr>
          <a:xfrm>
            <a:off x="910798" y="3295904"/>
            <a:ext cx="5950804" cy="3698241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6000" i="1" lang="en-US">
                <a:solidFill>
                  <a:srgbClr val="000000"/>
                </a:solidFill>
              </a:rPr>
              <a:t>T</a:t>
            </a:r>
            <a:r>
              <a:rPr b="1" sz="6000" i="1" lang="en-US">
                <a:solidFill>
                  <a:srgbClr val="000000"/>
                </a:solidFill>
              </a:rPr>
              <a:t>I</a:t>
            </a:r>
            <a:r>
              <a:rPr b="1" sz="6000" i="1" lang="en-US">
                <a:solidFill>
                  <a:srgbClr val="000000"/>
                </a:solidFill>
              </a:rPr>
              <a:t>T</a:t>
            </a:r>
            <a:r>
              <a:rPr b="1" sz="6000" i="1" lang="en-US">
                <a:solidFill>
                  <a:srgbClr val="000000"/>
                </a:solidFill>
              </a:rPr>
              <a:t>L</a:t>
            </a:r>
            <a:r>
              <a:rPr b="1" sz="6000" i="1" lang="en-US">
                <a:solidFill>
                  <a:srgbClr val="000000"/>
                </a:solidFill>
              </a:rPr>
              <a:t>E</a:t>
            </a:r>
            <a:r>
              <a:rPr b="1" sz="6000" i="1" lang="en-US">
                <a:solidFill>
                  <a:srgbClr val="000000"/>
                </a:solidFill>
              </a:rPr>
              <a:t> </a:t>
            </a:r>
            <a:r>
              <a:rPr b="1" sz="6000" i="1" lang="en-US">
                <a:solidFill>
                  <a:srgbClr val="000000"/>
                </a:solidFill>
              </a:rPr>
              <a:t>:</a:t>
            </a:r>
            <a:r>
              <a:rPr b="1" sz="6000" i="1" lang="en-US">
                <a:solidFill>
                  <a:srgbClr val="000000"/>
                </a:solidFill>
              </a:rPr>
              <a:t> </a:t>
            </a:r>
            <a:r>
              <a:rPr b="1" sz="6000" i="1" lang="en-US">
                <a:solidFill>
                  <a:srgbClr val="800000"/>
                </a:solidFill>
              </a:rPr>
              <a:t>IMMUNOLOGY AND MEDICAL MICROBIOLOGY</a:t>
            </a:r>
            <a:endParaRPr b="1" sz="6000" i="1"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9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1" name=""/>
          <p:cNvSpPr txBox="1"/>
          <p:nvPr/>
        </p:nvSpPr>
        <p:spPr>
          <a:xfrm>
            <a:off x="620797" y="1474634"/>
            <a:ext cx="6530804" cy="73304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Molec</a:t>
            </a:r>
            <a:r>
              <a:rPr b="1" sz="4800" i="1" lang="en-US">
                <a:solidFill>
                  <a:srgbClr val="800000"/>
                </a:solidFill>
              </a:rPr>
              <a:t>ular and Serological Tests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8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PCR – DNA amplification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DNA probes – Target-specific hybridization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ELISA – Antigen-antibody detection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Immunofluorescence – Fluorescent labeling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Agglutination &amp; Complement fixation</a:t>
            </a:r>
            <a:endParaRPr b="1" sz="36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0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3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2" name=""/>
          <p:cNvSpPr txBox="1"/>
          <p:nvPr/>
        </p:nvSpPr>
        <p:spPr>
          <a:xfrm>
            <a:off x="1162589" y="106802"/>
            <a:ext cx="5447223" cy="24917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lang="en-US">
                <a:solidFill>
                  <a:srgbClr val="800000"/>
                </a:solidFill>
              </a:rPr>
              <a:t>Unit 5: Prevention and Treatment</a:t>
            </a:r>
            <a:endParaRPr b="1" sz="5400" lang="en-US">
              <a:solidFill>
                <a:srgbClr val="800000"/>
              </a:solidFill>
            </a:endParaRPr>
          </a:p>
        </p:txBody>
      </p:sp>
      <p:sp>
        <p:nvSpPr>
          <p:cNvPr id="1048733" name=""/>
          <p:cNvSpPr txBox="1"/>
          <p:nvPr/>
        </p:nvSpPr>
        <p:spPr>
          <a:xfrm>
            <a:off x="777308" y="3473705"/>
            <a:ext cx="6101045" cy="67589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002060"/>
                </a:solidFill>
              </a:rPr>
              <a:t>Vaccines</a:t>
            </a:r>
            <a:endParaRPr b="1" sz="4800" i="1" lang="en-US">
              <a:solidFill>
                <a:srgbClr val="002060"/>
              </a:solidFill>
            </a:endParaRPr>
          </a:p>
          <a:p>
            <a:endParaRPr b="1" sz="4800" i="1" lang="en-US">
              <a:solidFill>
                <a:srgbClr val="000000"/>
              </a:solidFill>
            </a:endParaRPr>
          </a:p>
          <a:p>
            <a:r>
              <a:rPr b="1" sz="3600" i="0" lang="en-US">
                <a:solidFill>
                  <a:srgbClr val="000000"/>
                </a:solidFill>
              </a:rPr>
              <a:t>1. Active immunity – Natural or recombinant</a:t>
            </a:r>
            <a:endParaRPr b="1" sz="3600" i="0" lang="en-US">
              <a:solidFill>
                <a:srgbClr val="000000"/>
              </a:solidFill>
            </a:endParaRPr>
          </a:p>
          <a:p>
            <a:r>
              <a:rPr b="1" sz="3600" i="0" lang="en-US">
                <a:solidFill>
                  <a:srgbClr val="000000"/>
                </a:solidFill>
              </a:rPr>
              <a:t>2. Passive immunity – Ready-made antibodies</a:t>
            </a:r>
            <a:endParaRPr b="1" sz="3600" i="0" lang="en-US">
              <a:solidFill>
                <a:srgbClr val="000000"/>
              </a:solidFill>
            </a:endParaRPr>
          </a:p>
          <a:p>
            <a:r>
              <a:rPr b="1" sz="3600" i="0" lang="en-US">
                <a:solidFill>
                  <a:srgbClr val="000000"/>
                </a:solidFill>
              </a:rPr>
              <a:t>3. Examples – MMR, Hepatitis vaccine</a:t>
            </a:r>
            <a:endParaRPr b="1" sz="3600" i="0" lang="en-US">
              <a:solidFill>
                <a:srgbClr val="000000"/>
              </a:solidFill>
            </a:endParaRPr>
          </a:p>
          <a:p>
            <a:r>
              <a:rPr b="1" sz="3600" i="0" lang="en-US">
                <a:solidFill>
                  <a:srgbClr val="000000"/>
                </a:solidFill>
              </a:rPr>
              <a:t>4. Herd immunity</a:t>
            </a:r>
            <a:endParaRPr b="1" sz="3600" i="0" lang="en-US">
              <a:solidFill>
                <a:srgbClr val="000000"/>
              </a:solidFill>
            </a:endParaRPr>
          </a:p>
          <a:p>
            <a:r>
              <a:rPr b="1" sz="3600" i="0" lang="en-US">
                <a:solidFill>
                  <a:srgbClr val="000000"/>
                </a:solidFill>
              </a:rPr>
              <a:t>5. Importance in disease prevention</a:t>
            </a:r>
            <a:endParaRPr b="1" sz="3600" i="0" lang="en-US">
              <a:solidFill>
                <a:srgbClr val="000000"/>
              </a:solidFill>
            </a:endParaRPr>
          </a:p>
          <a:p>
            <a:endParaRPr sz="2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0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4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4" name=""/>
          <p:cNvSpPr txBox="1"/>
          <p:nvPr/>
        </p:nvSpPr>
        <p:spPr>
          <a:xfrm>
            <a:off x="591411" y="2113280"/>
            <a:ext cx="6721808" cy="64668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800000"/>
                </a:solidFill>
              </a:rPr>
              <a:t>Antibacterial Agents</a:t>
            </a:r>
            <a:endParaRPr b="1" sz="5400" i="1" lang="en-US">
              <a:solidFill>
                <a:srgbClr val="800000"/>
              </a:solidFill>
            </a:endParaRPr>
          </a:p>
          <a:p>
            <a:pPr algn="ctr"/>
            <a:endParaRPr b="1" sz="5400" i="1" lang="en-US">
              <a:solidFill>
                <a:srgbClr val="8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1. Penicillin – Inhibits cell wall synthesis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2. Streptomycin – Inhibits protein synthesis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3. Broad vs. narrow-spectrum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4. Side effects</a:t>
            </a:r>
            <a:endParaRPr b="1" sz="4000" lang="en-US">
              <a:solidFill>
                <a:srgbClr val="000000"/>
              </a:solidFill>
            </a:endParaRPr>
          </a:p>
          <a:p>
            <a:r>
              <a:rPr b="1" sz="4000" lang="en-US">
                <a:solidFill>
                  <a:srgbClr val="000000"/>
                </a:solidFill>
              </a:rPr>
              <a:t>5. Resistance issues</a:t>
            </a:r>
            <a:endParaRPr b="1" sz="40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0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4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5" name=""/>
          <p:cNvSpPr txBox="1"/>
          <p:nvPr/>
        </p:nvSpPr>
        <p:spPr>
          <a:xfrm>
            <a:off x="942197" y="2100579"/>
            <a:ext cx="6299396" cy="64922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800000"/>
                </a:solidFill>
              </a:rPr>
              <a:t>Antifungal Agents</a:t>
            </a:r>
            <a:endParaRPr b="1" sz="5400" i="1" lang="en-US">
              <a:solidFill>
                <a:srgbClr val="800000"/>
              </a:solidFill>
            </a:endParaRPr>
          </a:p>
          <a:p>
            <a:pPr algn="ctr"/>
            <a:endParaRPr b="1" sz="5400" i="1" lang="en-US">
              <a:solidFill>
                <a:srgbClr val="8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Amphotericin – Binds fungal membranes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Griseofulvin – Disrupts mitosis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Used for systemic and superficial infections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Admin routes: oral, topical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Fungal resistance concerns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0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4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6" name=""/>
          <p:cNvSpPr txBox="1"/>
          <p:nvPr/>
        </p:nvSpPr>
        <p:spPr>
          <a:xfrm>
            <a:off x="582929" y="2519934"/>
            <a:ext cx="6850369" cy="62255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800000"/>
                </a:solidFill>
              </a:rPr>
              <a:t>Antiviral Agents &amp; Interferons</a:t>
            </a:r>
            <a:endParaRPr b="1" sz="5400" i="1" lang="en-US">
              <a:solidFill>
                <a:srgbClr val="800000"/>
              </a:solidFill>
            </a:endParaRPr>
          </a:p>
          <a:p>
            <a:pPr algn="ctr"/>
            <a:endParaRPr b="1" sz="5400" i="1" lang="en-US">
              <a:solidFill>
                <a:srgbClr val="8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Amantadine – For influenza A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Acyclovir – For herpes viruses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Interferons – Host proteins, antiviral activity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Boost immune response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Used in cancer/immunotherapy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0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1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37" name=""/>
          <p:cNvSpPr txBox="1"/>
          <p:nvPr/>
        </p:nvSpPr>
        <p:spPr>
          <a:xfrm>
            <a:off x="582930" y="1453134"/>
            <a:ext cx="6582228" cy="83591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1" lang="en-US">
                <a:solidFill>
                  <a:srgbClr val="800000"/>
                </a:solidFill>
              </a:rPr>
              <a:t>Antibiotic Resistance &amp; Susceptibility Testing</a:t>
            </a:r>
            <a:endParaRPr b="1" sz="5400" i="1" lang="en-US">
              <a:solidFill>
                <a:srgbClr val="800000"/>
              </a:solidFill>
            </a:endParaRPr>
          </a:p>
          <a:p>
            <a:pPr algn="ctr"/>
            <a:endParaRPr b="1" sz="5400" i="1" lang="en-US">
              <a:solidFill>
                <a:srgbClr val="8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Misuse leads to resistance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MDR, XDR pathogens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Disc diffusion test (Kirby-Bauer)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MIC – Minimum inhibitory concentration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Need for rational antibiotic use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73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4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43" name=""/>
          <p:cNvSpPr txBox="1"/>
          <p:nvPr/>
        </p:nvSpPr>
        <p:spPr>
          <a:xfrm>
            <a:off x="582929" y="4436363"/>
            <a:ext cx="7658463" cy="1399540"/>
          </a:xfrm>
          <a:prstGeom prst="rect"/>
        </p:spPr>
        <p:txBody>
          <a:bodyPr rtlCol="0" wrap="square">
            <a:spAutoFit/>
          </a:bodyPr>
          <a:p>
            <a:r>
              <a:rPr b="1" sz="8800" lang="en-US">
                <a:solidFill>
                  <a:srgbClr val="000000"/>
                </a:solidFill>
              </a:rPr>
              <a:t>T</a:t>
            </a:r>
            <a:r>
              <a:rPr b="1" sz="8800" lang="en-US">
                <a:solidFill>
                  <a:srgbClr val="000000"/>
                </a:solidFill>
              </a:rPr>
              <a:t>H</a:t>
            </a:r>
            <a:r>
              <a:rPr b="1" sz="8800" lang="en-US">
                <a:solidFill>
                  <a:srgbClr val="000000"/>
                </a:solidFill>
              </a:rPr>
              <a:t>A</a:t>
            </a:r>
            <a:r>
              <a:rPr b="1" sz="8800" lang="en-US">
                <a:solidFill>
                  <a:srgbClr val="000000"/>
                </a:solidFill>
              </a:rPr>
              <a:t>N</a:t>
            </a:r>
            <a:r>
              <a:rPr b="1" sz="8800" lang="en-US">
                <a:solidFill>
                  <a:srgbClr val="000000"/>
                </a:solidFill>
              </a:rPr>
              <a:t>K</a:t>
            </a:r>
            <a:r>
              <a:rPr b="1" sz="8800" lang="en-US">
                <a:solidFill>
                  <a:srgbClr val="000000"/>
                </a:solidFill>
              </a:rPr>
              <a:t> </a:t>
            </a:r>
            <a:r>
              <a:rPr b="1" sz="8800" lang="en-US">
                <a:solidFill>
                  <a:srgbClr val="000000"/>
                </a:solidFill>
              </a:rPr>
              <a:t>YOU </a:t>
            </a:r>
            <a:endParaRPr b="1" sz="8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7876603" cy="10693400"/>
          </a:xfrm>
          <a:prstGeom prst="rect"/>
        </p:spPr>
      </p:pic>
      <p:sp>
        <p:nvSpPr>
          <p:cNvPr id="1048710" name=""/>
          <p:cNvSpPr txBox="1"/>
          <p:nvPr/>
        </p:nvSpPr>
        <p:spPr>
          <a:xfrm>
            <a:off x="252089" y="502839"/>
            <a:ext cx="7372425" cy="815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lang="en-US">
                <a:solidFill>
                  <a:srgbClr val="800000"/>
                </a:solidFill>
              </a:rPr>
              <a:t>Unit 1: </a:t>
            </a:r>
            <a:r>
              <a:rPr b="1" sz="4800" lang="en-US">
                <a:solidFill>
                  <a:srgbClr val="800000"/>
                </a:solidFill>
              </a:rPr>
              <a:t>Immune System</a:t>
            </a:r>
            <a:endParaRPr b="1" sz="4800" lang="en-US">
              <a:solidFill>
                <a:srgbClr val="800000"/>
              </a:solidFill>
            </a:endParaRPr>
          </a:p>
        </p:txBody>
      </p:sp>
      <p:sp>
        <p:nvSpPr>
          <p:cNvPr id="1048711" name=""/>
          <p:cNvSpPr txBox="1"/>
          <p:nvPr/>
        </p:nvSpPr>
        <p:spPr>
          <a:xfrm>
            <a:off x="458991" y="1821019"/>
            <a:ext cx="6854416" cy="51968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3600" i="1" lang="en-US">
                <a:solidFill>
                  <a:srgbClr val="002060"/>
                </a:solidFill>
              </a:rPr>
              <a:t>Innate and Adaptive Immunity</a:t>
            </a:r>
            <a:endParaRPr b="1" sz="3600" i="1" lang="en-US">
              <a:solidFill>
                <a:srgbClr val="002060"/>
              </a:solidFill>
            </a:endParaRPr>
          </a:p>
          <a:p>
            <a:pPr algn="ctr"/>
            <a:endParaRPr b="1" sz="3600" i="1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Innate immunity – Non-specific, present from birth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Adaptive immunity – Specific, develops after exposure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Innate includes barriers, phagocytes, inflammation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Adaptive includes B &amp; T cells, antibodies, memory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5. Innate is fast; adaptive is long-lasting</a:t>
            </a:r>
            <a:endParaRPr b="1" sz="2800" lang="en-US">
              <a:solidFill>
                <a:srgbClr val="000000"/>
              </a:solidFill>
            </a:endParaRPr>
          </a:p>
          <a:p>
            <a:endParaRPr altLang="en-US" lang="zh-CN"/>
          </a:p>
        </p:txBody>
      </p:sp>
      <p:pic>
        <p:nvPicPr>
          <p:cNvPr id="209724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091605" y="7159397"/>
            <a:ext cx="5693392" cy="3193626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6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2" name=""/>
          <p:cNvSpPr txBox="1"/>
          <p:nvPr/>
        </p:nvSpPr>
        <p:spPr>
          <a:xfrm>
            <a:off x="900762" y="1548131"/>
            <a:ext cx="6288707" cy="75971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i="1" lang="en-US">
                <a:solidFill>
                  <a:srgbClr val="800000"/>
                </a:solidFill>
              </a:rPr>
              <a:t>Primary Lymphoid Organs</a:t>
            </a:r>
            <a:endParaRPr b="1" sz="4800" i="1" lang="en-US">
              <a:solidFill>
                <a:srgbClr val="800000"/>
              </a:solidFill>
            </a:endParaRPr>
          </a:p>
          <a:p>
            <a:pPr algn="ctr"/>
            <a:endParaRPr b="1" sz="4800" i="1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1. Bone marrow – B cell development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2. Thymus – T cell maturation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3. Bursa of Fabricius – In birds only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4. Role: Production and maturation of immune cells</a:t>
            </a:r>
            <a:endParaRPr b="1" sz="3600" lang="en-US">
              <a:solidFill>
                <a:srgbClr val="000000"/>
              </a:solidFill>
            </a:endParaRPr>
          </a:p>
          <a:p>
            <a:r>
              <a:rPr b="1" sz="3600" lang="en-US">
                <a:solidFill>
                  <a:srgbClr val="000000"/>
                </a:solidFill>
              </a:rPr>
              <a:t>5. Crucial for adaptive immunity development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6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7876603" cy="10693400"/>
          </a:xfrm>
          <a:prstGeom prst="rect"/>
        </p:spPr>
      </p:pic>
      <p:sp>
        <p:nvSpPr>
          <p:cNvPr id="1048713" name=""/>
          <p:cNvSpPr txBox="1"/>
          <p:nvPr/>
        </p:nvSpPr>
        <p:spPr>
          <a:xfrm>
            <a:off x="582929" y="313181"/>
            <a:ext cx="6916486" cy="5006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Seconda</a:t>
            </a:r>
            <a:r>
              <a:rPr b="1" sz="4400" i="1" lang="en-US">
                <a:solidFill>
                  <a:srgbClr val="800000"/>
                </a:solidFill>
              </a:rPr>
              <a:t>ry Lymphoid Organs</a:t>
            </a:r>
            <a:endParaRPr b="1" sz="4400" i="1" lang="en-US">
              <a:solidFill>
                <a:srgbClr val="800000"/>
              </a:solidFill>
            </a:endParaRPr>
          </a:p>
          <a:p>
            <a:endParaRPr b="1" sz="4400" i="1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Spleen – Filters blood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Lymph nodes – Trap antigens from lymph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MALT/GALT – Mucosal immune defense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Role in initiating immune responses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5. Site of antigen-lymphocyte interaction</a:t>
            </a:r>
            <a:endParaRPr b="1" sz="2800" lang="en-US">
              <a:solidFill>
                <a:srgbClr val="000000"/>
              </a:solidFill>
            </a:endParaRPr>
          </a:p>
        </p:txBody>
      </p:sp>
      <p:pic>
        <p:nvPicPr>
          <p:cNvPr id="209724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17006">
            <a:off x="1311840" y="5359395"/>
            <a:ext cx="5146456" cy="5193076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4" name=""/>
          <p:cNvSpPr txBox="1"/>
          <p:nvPr/>
        </p:nvSpPr>
        <p:spPr>
          <a:xfrm>
            <a:off x="582930" y="162559"/>
            <a:ext cx="6582229" cy="51841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Cells of Immune System</a:t>
            </a:r>
            <a:endParaRPr b="1" sz="4400" i="1" lang="en-US">
              <a:solidFill>
                <a:srgbClr val="800000"/>
              </a:solidFill>
            </a:endParaRPr>
          </a:p>
          <a:p>
            <a:pPr algn="ctr"/>
            <a:endParaRPr b="1" sz="4400" i="1" lang="en-US">
              <a:solidFill>
                <a:srgbClr val="8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1. B lymphocytes – Antibody production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2. T lymphocytes – Helper &amp; cytotoxic roles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3. Null cells – NK cells, cytotoxic to tumors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4. Monocytes/macrophages – Phagocytosis</a:t>
            </a:r>
            <a:endParaRPr b="1" sz="2800" lang="en-US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5. Neutrophils, basophils, eosinophils – Innate defense</a:t>
            </a:r>
            <a:endParaRPr b="1" sz="2800" lang="en-US">
              <a:solidFill>
                <a:srgbClr val="000000"/>
              </a:solidFill>
            </a:endParaRPr>
          </a:p>
        </p:txBody>
      </p:sp>
      <p:pic>
        <p:nvPicPr>
          <p:cNvPr id="209724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327611" y="5632704"/>
            <a:ext cx="7092866" cy="4383978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5" name=""/>
          <p:cNvSpPr txBox="1"/>
          <p:nvPr/>
        </p:nvSpPr>
        <p:spPr>
          <a:xfrm>
            <a:off x="424285" y="1910080"/>
            <a:ext cx="6923831" cy="68732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Components of Innate Immunity</a:t>
            </a:r>
            <a:endParaRPr b="1" sz="4400" i="1" lang="en-US">
              <a:solidFill>
                <a:srgbClr val="800000"/>
              </a:solidFill>
            </a:endParaRPr>
          </a:p>
          <a:p>
            <a:endParaRPr b="1" sz="4400" i="1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1. Physical barriers – Skin, mucosa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2. Chemical barriers – Enzymes, pH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3. Cellular – Phagocytes, NK cells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4. Inflammatory response</a:t>
            </a:r>
            <a:endParaRPr b="1" sz="3600" lang="en-US">
              <a:solidFill>
                <a:srgbClr val="000000"/>
              </a:solidFill>
            </a:endParaRPr>
          </a:p>
          <a:p>
            <a:pPr algn="l"/>
            <a:r>
              <a:rPr b="1" sz="3600" lang="en-US">
                <a:solidFill>
                  <a:srgbClr val="000000"/>
                </a:solidFill>
              </a:rPr>
              <a:t>5. Complement system (briefly) – Enhances phagocytosis</a:t>
            </a:r>
            <a:endParaRPr b="1" sz="36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6" name=""/>
          <p:cNvSpPr txBox="1"/>
          <p:nvPr/>
        </p:nvSpPr>
        <p:spPr>
          <a:xfrm>
            <a:off x="-115105" y="92200"/>
            <a:ext cx="7887505" cy="16916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5400" i="0" lang="en-US">
                <a:solidFill>
                  <a:srgbClr val="800000"/>
                </a:solidFill>
              </a:rPr>
              <a:t>Unit 2: Immune Response</a:t>
            </a:r>
            <a:endParaRPr b="1" sz="5400" i="0" lang="en-US">
              <a:solidFill>
                <a:srgbClr val="800000"/>
              </a:solidFill>
            </a:endParaRPr>
          </a:p>
        </p:txBody>
      </p:sp>
      <p:sp>
        <p:nvSpPr>
          <p:cNvPr id="1048717" name=""/>
          <p:cNvSpPr txBox="1"/>
          <p:nvPr/>
        </p:nvSpPr>
        <p:spPr>
          <a:xfrm>
            <a:off x="921377" y="2998093"/>
            <a:ext cx="5814538" cy="5984241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3600" lang="en-US">
                <a:solidFill>
                  <a:srgbClr val="002060"/>
                </a:solidFill>
              </a:rPr>
              <a:t>Antigen Characteristics</a:t>
            </a:r>
            <a:endParaRPr b="1" sz="3600" lang="en-US">
              <a:solidFill>
                <a:srgbClr val="002060"/>
              </a:solidFill>
            </a:endParaRPr>
          </a:p>
          <a:p>
            <a:endParaRPr b="1" sz="3600" lang="en-US">
              <a:solidFill>
                <a:srgbClr val="00206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Foreignness – Non-self molecules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Size – Larger molecules are more antigenic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Heterogeneity – Complex structures more effective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Solubility – Affects immune response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5. Haptens – Small molecules, immunogenic with carrier</a:t>
            </a:r>
            <a:endParaRPr b="1" sz="32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7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22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4015" y="0"/>
            <a:ext cx="7876603" cy="10693400"/>
          </a:xfrm>
          <a:prstGeom prst="rect"/>
        </p:spPr>
      </p:pic>
      <p:sp>
        <p:nvSpPr>
          <p:cNvPr id="1048718" name=""/>
          <p:cNvSpPr txBox="1"/>
          <p:nvPr/>
        </p:nvSpPr>
        <p:spPr>
          <a:xfrm>
            <a:off x="850369" y="181863"/>
            <a:ext cx="6203893" cy="54508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i="1" lang="en-US">
                <a:solidFill>
                  <a:srgbClr val="800000"/>
                </a:solidFill>
              </a:rPr>
              <a:t>Antibo</a:t>
            </a:r>
            <a:r>
              <a:rPr b="1" sz="4400" i="1" lang="en-US">
                <a:solidFill>
                  <a:srgbClr val="800000"/>
                </a:solidFill>
              </a:rPr>
              <a:t>dy Structure &amp; Types</a:t>
            </a:r>
            <a:endParaRPr b="1" sz="4400" i="1" lang="en-US">
              <a:solidFill>
                <a:srgbClr val="800000"/>
              </a:solidFill>
            </a:endParaRPr>
          </a:p>
          <a:p>
            <a:pPr algn="ctr"/>
            <a:endParaRPr b="1" sz="4400" i="1" lang="en-US">
              <a:solidFill>
                <a:srgbClr val="8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1. Y-shaped proteins made of 4 chains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2. Variable region binds antigen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3. IgG – Most abundant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4. IgA – Mucosal immunity</a:t>
            </a:r>
            <a:endParaRPr b="1" sz="3200" lang="en-US">
              <a:solidFill>
                <a:srgbClr val="000000"/>
              </a:solidFill>
            </a:endParaRPr>
          </a:p>
          <a:p>
            <a:r>
              <a:rPr b="1" sz="3200" lang="en-US">
                <a:solidFill>
                  <a:srgbClr val="000000"/>
                </a:solidFill>
              </a:rPr>
              <a:t>5. IgE – Allergy, IgM – First responder, IgD – B cell receptor</a:t>
            </a:r>
            <a:endParaRPr b="1" sz="3200" lang="en-US">
              <a:solidFill>
                <a:srgbClr val="000000"/>
              </a:solidFill>
            </a:endParaRPr>
          </a:p>
        </p:txBody>
      </p:sp>
      <p:pic>
        <p:nvPicPr>
          <p:cNvPr id="209724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623865" y="5835904"/>
            <a:ext cx="4329860" cy="4587498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Lakshmi</dc:creator>
  <cp:lastModifiedBy>sudhakar cheedi</cp:lastModifiedBy>
  <dcterms:created xsi:type="dcterms:W3CDTF">2025-07-30T00:01:59Z</dcterms:created>
  <dcterms:modified xsi:type="dcterms:W3CDTF">2025-08-05T02:35:44Z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2023-08-24T00:00:00Z</vt:filetime>
  </property>
  <property fmtid="{D5CDD505-2E9C-101B-9397-08002B2CF9AE}" pid="3" name="Creator">
    <vt:lpwstr>Microsoft® Word 2021</vt:lpwstr>
  </property>
  <property fmtid="{D5CDD505-2E9C-101B-9397-08002B2CF9AE}" pid="4" name="LastSaved">
    <vt:filetime>2025-07-30T00:00:00Z</vt:filetime>
  </property>
  <property fmtid="{D5CDD505-2E9C-101B-9397-08002B2CF9AE}" pid="5" name="Producer">
    <vt:lpwstr>Microsoft® Word 2021</vt:lpwstr>
  </property>
  <property fmtid="{D5CDD505-2E9C-101B-9397-08002B2CF9AE}" pid="6" name="ICV">
    <vt:lpwstr>4e7d1616f0ae407c90de68a472f056ba</vt:lpwstr>
  </property>
</Properties>
</file>